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1"/>
  </p:notesMasterIdLst>
  <p:handoutMasterIdLst>
    <p:handoutMasterId r:id="rId12"/>
  </p:handoutMasterIdLst>
  <p:sldIdLst>
    <p:sldId id="280" r:id="rId2"/>
    <p:sldId id="269" r:id="rId3"/>
    <p:sldId id="281" r:id="rId4"/>
    <p:sldId id="282" r:id="rId5"/>
    <p:sldId id="270" r:id="rId6"/>
    <p:sldId id="283" r:id="rId7"/>
    <p:sldId id="284" r:id="rId8"/>
    <p:sldId id="271" r:id="rId9"/>
    <p:sldId id="27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244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danie\Desktop\NJIT%20Investment%20Fund\Portfolio%20Management\Holdings%20Repo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Volatility (STD)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3">
                    <a:shade val="65000"/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hade val="65000"/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shade val="6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'Efficient Frontier'!$U$2:$U$12</c:f>
              <c:strCache>
                <c:ptCount val="11"/>
                <c:pt idx="0">
                  <c:v>^DJI</c:v>
                </c:pt>
                <c:pt idx="1">
                  <c:v>^IXIC</c:v>
                </c:pt>
                <c:pt idx="2">
                  <c:v>GSPC</c:v>
                </c:pt>
                <c:pt idx="3">
                  <c:v>SHV</c:v>
                </c:pt>
                <c:pt idx="4">
                  <c:v>VEIEX</c:v>
                </c:pt>
                <c:pt idx="5">
                  <c:v>SBUX</c:v>
                </c:pt>
                <c:pt idx="6">
                  <c:v>LUV</c:v>
                </c:pt>
                <c:pt idx="7">
                  <c:v>MMC</c:v>
                </c:pt>
                <c:pt idx="8">
                  <c:v>PAG</c:v>
                </c:pt>
                <c:pt idx="9">
                  <c:v>REI</c:v>
                </c:pt>
                <c:pt idx="10">
                  <c:v>SWK</c:v>
                </c:pt>
              </c:strCache>
            </c:strRef>
          </c:cat>
          <c:val>
            <c:numRef>
              <c:f>'Efficient Frontier'!$S$2:$S$12</c:f>
              <c:numCache>
                <c:formatCode>0.0000</c:formatCode>
                <c:ptCount val="11"/>
                <c:pt idx="0">
                  <c:v>2.320408556228876E-2</c:v>
                </c:pt>
                <c:pt idx="1">
                  <c:v>2.6663129373394795E-2</c:v>
                </c:pt>
                <c:pt idx="2">
                  <c:v>2.4425754349130548E-2</c:v>
                </c:pt>
                <c:pt idx="3">
                  <c:v>9.2027776848633766E-4</c:v>
                </c:pt>
                <c:pt idx="4">
                  <c:v>3.2467969438899257E-2</c:v>
                </c:pt>
                <c:pt idx="5">
                  <c:v>4.2198444854220328E-2</c:v>
                </c:pt>
                <c:pt idx="6">
                  <c:v>4.3553117452473665E-2</c:v>
                </c:pt>
                <c:pt idx="7">
                  <c:v>2.846439147513254E-2</c:v>
                </c:pt>
                <c:pt idx="8">
                  <c:v>6.374566648185101E-2</c:v>
                </c:pt>
                <c:pt idx="9">
                  <c:v>0.12034503784844119</c:v>
                </c:pt>
                <c:pt idx="10">
                  <c:v>4.0039055360893916E-2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6D-4D25-BB52-74A9A3AD70F7}"/>
            </c:ext>
          </c:extLst>
        </c:ser>
        <c:ser>
          <c:idx val="1"/>
          <c:order val="1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'Efficient Frontier'!$U$2:$U$12</c:f>
              <c:strCache>
                <c:ptCount val="11"/>
                <c:pt idx="0">
                  <c:v>^DJI</c:v>
                </c:pt>
                <c:pt idx="1">
                  <c:v>^IXIC</c:v>
                </c:pt>
                <c:pt idx="2">
                  <c:v>GSPC</c:v>
                </c:pt>
                <c:pt idx="3">
                  <c:v>SHV</c:v>
                </c:pt>
                <c:pt idx="4">
                  <c:v>VEIEX</c:v>
                </c:pt>
                <c:pt idx="5">
                  <c:v>SBUX</c:v>
                </c:pt>
                <c:pt idx="6">
                  <c:v>LUV</c:v>
                </c:pt>
                <c:pt idx="7">
                  <c:v>MMC</c:v>
                </c:pt>
                <c:pt idx="8">
                  <c:v>PAG</c:v>
                </c:pt>
                <c:pt idx="9">
                  <c:v>REI</c:v>
                </c:pt>
                <c:pt idx="10">
                  <c:v>SWK</c:v>
                </c:pt>
              </c:strCache>
            </c:strRef>
          </c:cat>
          <c:val>
            <c:numRef>
              <c:f>'Efficient Frontier'!$T$2:$T$12</c:f>
            </c:numRef>
          </c:val>
          <c:extLst>
            <c:ext xmlns:c16="http://schemas.microsoft.com/office/drawing/2014/chart" uri="{C3380CC4-5D6E-409C-BE32-E72D297353CC}">
              <c16:uniqueId val="{00000001-9E6D-4D25-BB52-74A9A3AD70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59743744"/>
        <c:axId val="559744728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spPr>
                  <a:gradFill rotWithShape="1">
                    <a:gsLst>
                      <a:gs pos="0">
                        <a:schemeClr val="accent3">
                          <a:tint val="65000"/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3">
                          <a:tint val="65000"/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3">
                          <a:tint val="65000"/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'Efficient Frontier'!$U$2:$U$12</c15:sqref>
                        </c15:formulaRef>
                      </c:ext>
                    </c:extLst>
                    <c:strCache>
                      <c:ptCount val="11"/>
                      <c:pt idx="0">
                        <c:v>^DJI</c:v>
                      </c:pt>
                      <c:pt idx="1">
                        <c:v>^IXIC</c:v>
                      </c:pt>
                      <c:pt idx="2">
                        <c:v>GSPC</c:v>
                      </c:pt>
                      <c:pt idx="3">
                        <c:v>SHV</c:v>
                      </c:pt>
                      <c:pt idx="4">
                        <c:v>VEIEX</c:v>
                      </c:pt>
                      <c:pt idx="5">
                        <c:v>SBUX</c:v>
                      </c:pt>
                      <c:pt idx="6">
                        <c:v>LUV</c:v>
                      </c:pt>
                      <c:pt idx="7">
                        <c:v>MMC</c:v>
                      </c:pt>
                      <c:pt idx="8">
                        <c:v>PAG</c:v>
                      </c:pt>
                      <c:pt idx="9">
                        <c:v>REI</c:v>
                      </c:pt>
                      <c:pt idx="10">
                        <c:v>SWK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'Efficient Frontier'!$U$2:$U$12</c15:sqref>
                        </c15:formulaRef>
                      </c:ext>
                    </c:extLst>
                    <c:numCache>
                      <c:formatCode>General</c:formatCode>
                      <c:ptCount val="11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9E6D-4D25-BB52-74A9A3AD70F7}"/>
                  </c:ext>
                </c:extLst>
              </c15:ser>
            </c15:filteredBarSeries>
          </c:ext>
        </c:extLst>
      </c:barChart>
      <c:catAx>
        <c:axId val="55974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9744728"/>
        <c:crosses val="autoZero"/>
        <c:auto val="1"/>
        <c:lblAlgn val="ctr"/>
        <c:lblOffset val="100"/>
        <c:noMultiLvlLbl val="0"/>
      </c:catAx>
      <c:valAx>
        <c:axId val="559744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9743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B2E47-6F41-409B-AD22-834AE1EFF186}" type="datetimeFigureOut">
              <a:rPr lang="en-US" smtClean="0"/>
              <a:t>10/23/2019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0BE5A-9D85-4716-9443-9D9E66ACB5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7826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6744A-403D-42A1-BFE7-61DA46EE7C6C}" type="datetimeFigureOut">
              <a:rPr lang="en-US" smtClean="0"/>
              <a:t>10/23/2019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05635-4EFD-4447-A451-86C57984FA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0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Rectangle 6"/>
          <p:cNvSpPr/>
          <p:nvPr/>
        </p:nvSpPr>
        <p:spPr bwMode="grayWhite"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solidFill>
            <a:schemeClr val="accent1">
              <a:lumMod val="75000"/>
            </a:schemeClr>
          </a:solidFill>
        </p:spPr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10/23/2019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69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10/23/2019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73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10/23/2019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8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10/23/2019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3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10/23/2019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22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10/23/2019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10/23/2019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27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10/23/2019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10/23/2019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55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10/23/2019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26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10/23/2019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7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t>10/23/2019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97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>
            <a:lumMod val="75000"/>
          </a:schemeClr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>
            <a:lumMod val="75000"/>
          </a:schemeClr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lumMod val="60000"/>
            <a:lumOff val="4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>
            <a:lumMod val="75000"/>
          </a:schemeClr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lumMod val="75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26030" indent="-285750" algn="l" rtl="0" eaLnBrk="1" latinLnBrk="0" hangingPunct="1">
        <a:spcBef>
          <a:spcPts val="37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chart" Target="../charts/chart1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NJIT Investment Fund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Volatility Report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8672" y="5120173"/>
            <a:ext cx="2629677" cy="107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7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Volatility?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Volatility is often associated with big swings in price in either direction</a:t>
            </a:r>
          </a:p>
          <a:p>
            <a:r>
              <a:rPr lang="en-US" dirty="0"/>
              <a:t>Volatility is measured using the standard deviation or the variance </a:t>
            </a:r>
          </a:p>
          <a:p>
            <a:r>
              <a:rPr lang="en-US" dirty="0"/>
              <a:t>It is a measure of the difference in adjusted prices over time as well as how often it goes through the price cycles</a:t>
            </a:r>
          </a:p>
          <a:p>
            <a:pPr marL="0" indent="0">
              <a:buNone/>
            </a:pPr>
            <a:r>
              <a:rPr lang="en-US" dirty="0"/>
              <a:t>Important Things to look out for:</a:t>
            </a:r>
          </a:p>
          <a:p>
            <a:r>
              <a:rPr lang="en-US" dirty="0"/>
              <a:t>High Difference between 52 High/Low Prices</a:t>
            </a:r>
          </a:p>
          <a:p>
            <a:r>
              <a:rPr lang="en-US" dirty="0"/>
              <a:t>Industry with fast moving market share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85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tint val="95000"/>
                <a:satMod val="200000"/>
              </a:schemeClr>
              <a:schemeClr val="bg1">
                <a:shade val="80000"/>
                <a:satMod val="100000"/>
              </a:schemeClr>
            </a:duotone>
          </a:blip>
          <a:tile tx="0" ty="0" sx="55000" sy="5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454AA-047A-49C2-BE32-4953E058B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What is Volatility?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F779DC0-E71D-4695-90C0-8D856E03BE6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17638"/>
            <a:ext cx="9992139" cy="5170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508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It’s Calculated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Adjusted Closing Prices % Change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81A5F3C-E9B1-481F-ABE3-BE70147101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198062"/>
              </p:ext>
            </p:extLst>
          </p:nvPr>
        </p:nvGraphicFramePr>
        <p:xfrm>
          <a:off x="1219200" y="2007980"/>
          <a:ext cx="10130154" cy="4041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Worksheet" r:id="rId3" imgW="9572669" imgH="3819549" progId="Excel.Sheet.12">
                  <p:embed/>
                </p:oleObj>
              </mc:Choice>
              <mc:Fallback>
                <p:oleObj name="Worksheet" r:id="rId3" imgW="9572669" imgH="381954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9200" y="2007980"/>
                        <a:ext cx="10130154" cy="40419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584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It’s Calculated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Standard Deviation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D0FF91D-235B-4E78-955F-30C34819FD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493866"/>
              </p:ext>
            </p:extLst>
          </p:nvPr>
        </p:nvGraphicFramePr>
        <p:xfrm>
          <a:off x="1219199" y="2279650"/>
          <a:ext cx="9660835" cy="374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3" imgW="6858013" imgH="2295620" progId="Excel.Sheet.12">
                  <p:embed/>
                </p:oleObj>
              </mc:Choice>
              <mc:Fallback>
                <p:oleObj name="Worksheet" r:id="rId3" imgW="6858013" imgH="22956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9199" y="2279650"/>
                        <a:ext cx="9660835" cy="374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895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It’s Calculated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Covariance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756E7DD-7308-4299-95DE-F102E24F6C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344119"/>
              </p:ext>
            </p:extLst>
          </p:nvPr>
        </p:nvGraphicFramePr>
        <p:xfrm>
          <a:off x="490330" y="2504936"/>
          <a:ext cx="12952955" cy="2544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Worksheet" r:id="rId3" imgW="11687297" imgH="2295620" progId="Excel.Sheet.12">
                  <p:embed/>
                </p:oleObj>
              </mc:Choice>
              <mc:Fallback>
                <p:oleObj name="Worksheet" r:id="rId3" imgW="11687297" imgH="22956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0330" y="2504936"/>
                        <a:ext cx="12952955" cy="2544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368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It’s Calculated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Variance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D9FA5D-D82F-4D22-A1A3-1D81A0990A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55635"/>
              </p:ext>
            </p:extLst>
          </p:nvPr>
        </p:nvGraphicFramePr>
        <p:xfrm>
          <a:off x="338137" y="1974850"/>
          <a:ext cx="12262775" cy="2610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Worksheet" r:id="rId3" imgW="11515920" imgH="2295620" progId="Excel.Sheet.12">
                  <p:embed/>
                </p:oleObj>
              </mc:Choice>
              <mc:Fallback>
                <p:oleObj name="Worksheet" r:id="rId3" imgW="11515920" imgH="22956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8137" y="1974850"/>
                        <a:ext cx="12262775" cy="2610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635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Current Report (Standard Dev)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2FFA890-35CC-4BC0-9EC2-D2B6451B6E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61379"/>
              </p:ext>
            </p:extLst>
          </p:nvPr>
        </p:nvGraphicFramePr>
        <p:xfrm>
          <a:off x="1091854" y="1794855"/>
          <a:ext cx="5004146" cy="3268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Worksheet" r:id="rId3" imgW="3514695" imgH="2295620" progId="Excel.Sheet.12">
                  <p:embed/>
                </p:oleObj>
              </mc:Choice>
              <mc:Fallback>
                <p:oleObj name="Worksheet" r:id="rId3" imgW="3514695" imgH="22956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1854" y="1794855"/>
                        <a:ext cx="5004146" cy="3268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96A2825-5829-4FD6-AE8A-63AF7E3F87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7973313"/>
              </p:ext>
            </p:extLst>
          </p:nvPr>
        </p:nvGraphicFramePr>
        <p:xfrm>
          <a:off x="6096000" y="3166455"/>
          <a:ext cx="5486400" cy="3268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72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Current Report (Variance/Covariance)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DF95EE7-3915-4A25-9490-9626368554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017250"/>
              </p:ext>
            </p:extLst>
          </p:nvPr>
        </p:nvGraphicFramePr>
        <p:xfrm>
          <a:off x="840684" y="1865381"/>
          <a:ext cx="10510631" cy="312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Worksheet" r:id="rId3" imgW="7715317" imgH="2295620" progId="Excel.Sheet.12">
                  <p:embed/>
                </p:oleObj>
              </mc:Choice>
              <mc:Fallback>
                <p:oleObj name="Worksheet" r:id="rId3" imgW="7715317" imgH="22956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0684" y="1865381"/>
                        <a:ext cx="10510631" cy="3127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72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usiness plan presentation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plan presentation.potx" id="{B0CF94B3-F59B-427A-A620-6B86E9154593}" vid="{92489599-94E0-42FA-BFD7-90FE9B56DF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6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730000"/>
    </a:accent1>
    <a:accent2>
      <a:srgbClr val="AC0000"/>
    </a:accent2>
    <a:accent3>
      <a:srgbClr val="E60000"/>
    </a:accent3>
    <a:accent4>
      <a:srgbClr val="FF5757"/>
    </a:accent4>
    <a:accent5>
      <a:srgbClr val="FF8F8F"/>
    </a:accent5>
    <a:accent6>
      <a:srgbClr val="FFC7C7"/>
    </a:accent6>
    <a:hlink>
      <a:srgbClr val="E60000"/>
    </a:hlink>
    <a:folHlink>
      <a:srgbClr val="666699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119</Words>
  <Application>Microsoft Office PowerPoint</Application>
  <PresentationFormat>Widescreen</PresentationFormat>
  <Paragraphs>21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Cambria</vt:lpstr>
      <vt:lpstr>Wingdings 2</vt:lpstr>
      <vt:lpstr>Business plan presentation</vt:lpstr>
      <vt:lpstr>Microsoft Excel Worksheet</vt:lpstr>
      <vt:lpstr>NJIT Investment Fund </vt:lpstr>
      <vt:lpstr>What is Volatility?</vt:lpstr>
      <vt:lpstr>What is Volatility?</vt:lpstr>
      <vt:lpstr>How It’s Calculated</vt:lpstr>
      <vt:lpstr>How It’s Calculated</vt:lpstr>
      <vt:lpstr>How It’s Calculated</vt:lpstr>
      <vt:lpstr>How It’s Calculated</vt:lpstr>
      <vt:lpstr>Our Current Report (Standard Dev)</vt:lpstr>
      <vt:lpstr>Our Current Report (Variance/Covariance)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NJIT Investment Fund </dc:title>
  <dc:creator>Daniel Encarnacao</dc:creator>
  <cp:lastModifiedBy>Daniel Encarnacao</cp:lastModifiedBy>
  <cp:revision>5</cp:revision>
  <dcterms:created xsi:type="dcterms:W3CDTF">2019-10-23T17:29:49Z</dcterms:created>
  <dcterms:modified xsi:type="dcterms:W3CDTF">2019-10-23T19:00:46Z</dcterms:modified>
</cp:coreProperties>
</file>